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74" r:id="rId4"/>
    <p:sldId id="277" r:id="rId5"/>
    <p:sldId id="271" r:id="rId6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E19"/>
    <a:srgbClr val="120FF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672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graph-gallery.com/" TargetMode="External"/><Relationship Id="rId2" Type="http://schemas.openxmlformats.org/officeDocument/2006/relationships/hyperlink" Target="https://genoplotr.r-forge.r-project.org/index.php" TargetMode="External"/><Relationship Id="rId1" Type="http://schemas.openxmlformats.org/officeDocument/2006/relationships/hyperlink" Target="about:blank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-graph-gallery.com/" TargetMode="External"/><Relationship Id="rId2" Type="http://schemas.openxmlformats.org/officeDocument/2006/relationships/hyperlink" Target="https://genoplotr.r-forge.r-project.org/index.php" TargetMode="External"/><Relationship Id="rId1" Type="http://schemas.openxmlformats.org/officeDocument/2006/relationships/hyperlink" Target="about:blank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E61785-BDE2-404C-A1F6-DBD81111E0C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D0819C2-2999-435F-86A1-04DFC19FFAF2}">
      <dgm:prSet/>
      <dgm:spPr/>
      <dgm:t>
        <a:bodyPr/>
        <a:lstStyle/>
        <a:p>
          <a:r>
            <a:rPr lang="es-ES_tradnl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https://bookdown.org/gboccardo/manual-ED-UCH/manejo-de-la-biblioteca-y-gestion-de-paquetes.html</a:t>
          </a:r>
          <a:endParaRPr lang="en-US" dirty="0">
            <a:solidFill>
              <a:schemeClr val="bg1"/>
            </a:solidFill>
          </a:endParaRPr>
        </a:p>
      </dgm:t>
    </dgm:pt>
    <dgm:pt modelId="{FA701BDD-BE38-4CA8-8E19-A4376F878A23}" type="parTrans" cxnId="{23EB9CE3-C7CC-4F5E-98F8-7A1C58A041C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9B412F52-9861-49AA-B87D-2CB91BCE81A6}" type="sibTrans" cxnId="{23EB9CE3-C7CC-4F5E-98F8-7A1C58A041C2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E3F98F01-1FDF-40CC-A121-CB4D8FD6EF50}">
      <dgm:prSet/>
      <dgm:spPr/>
      <dgm:t>
        <a:bodyPr/>
        <a:lstStyle/>
        <a:p>
          <a:r>
            <a:rPr lang="es-ES_tradnl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https://ggplot2.tidyverse.org</a:t>
          </a:r>
          <a:endParaRPr lang="en-US">
            <a:solidFill>
              <a:schemeClr val="bg1"/>
            </a:solidFill>
          </a:endParaRPr>
        </a:p>
      </dgm:t>
    </dgm:pt>
    <dgm:pt modelId="{57BA5AC7-7BDA-48E4-8EF0-0268F82568AC}" type="parTrans" cxnId="{6A3DE723-F880-4169-886D-6DFCA835F1B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3184329C-0E0A-47D3-94B0-1A50B3855C52}" type="sibTrans" cxnId="{6A3DE723-F880-4169-886D-6DFCA835F1BE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600765C-BBD0-4D4F-A2F5-1F6BEA609972}">
      <dgm:prSet/>
      <dgm:spPr/>
      <dgm:t>
        <a:bodyPr/>
        <a:lstStyle/>
        <a:p>
          <a:r>
            <a:rPr lang="es-ES_tradnl">
              <a:solidFill>
                <a:schemeClr val="bg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https://genoplotr.r-forge.r-project.org/index.php</a:t>
          </a:r>
          <a:endParaRPr lang="en-US">
            <a:solidFill>
              <a:schemeClr val="bg1"/>
            </a:solidFill>
          </a:endParaRPr>
        </a:p>
      </dgm:t>
    </dgm:pt>
    <dgm:pt modelId="{25CC70D4-4337-47D5-B0B9-11551C06817F}" type="parTrans" cxnId="{AE23B754-9F08-4064-86EF-3C22E38FFA74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767661E9-38E3-468D-8F67-F8C847B4AF3F}" type="sibTrans" cxnId="{AE23B754-9F08-4064-86EF-3C22E38FFA74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EFCC7440-E1DA-4228-9BF4-BD768B95AD8A}">
      <dgm:prSet/>
      <dgm:spPr/>
      <dgm:t>
        <a:bodyPr/>
        <a:lstStyle/>
        <a:p>
          <a:r>
            <a:rPr lang="es-ES_tradnl" dirty="0">
              <a:solidFill>
                <a:schemeClr val="bg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https://www.r-grap</a:t>
          </a:r>
          <a:endParaRPr lang="en-US" dirty="0">
            <a:solidFill>
              <a:schemeClr val="bg1"/>
            </a:solidFill>
          </a:endParaRPr>
        </a:p>
      </dgm:t>
    </dgm:pt>
    <dgm:pt modelId="{482F638C-6646-4559-B1F3-A44A167E58D8}" type="parTrans" cxnId="{B063588F-6DCD-4D53-9436-D9A2EF41F895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CF11776-8C7B-4DB4-9B2C-DEF42EDFBCED}" type="sibTrans" cxnId="{B063588F-6DCD-4D53-9436-D9A2EF41F895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E536DE34-DEE3-492C-9D91-9E39C7FE0D06}">
      <dgm:prSet/>
      <dgm:spPr/>
      <dgm:t>
        <a:bodyPr/>
        <a:lstStyle/>
        <a:p>
          <a:r>
            <a:rPr lang="es-CL">
              <a:solidFill>
                <a:schemeClr val="bg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https://cran.r-project.org/web/packages/growthcurver/vignettes/Growthcurver-vignette.html</a:t>
          </a:r>
          <a:r>
            <a:rPr lang="es-ES_tradnl">
              <a:solidFill>
                <a:schemeClr val="bg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h-gallery</a:t>
          </a:r>
          <a:r>
            <a:rPr lang="es-ES_tradnl" dirty="0">
              <a:solidFill>
                <a:schemeClr val="bg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.com/</a:t>
          </a:r>
          <a:endParaRPr lang="en-US" dirty="0">
            <a:solidFill>
              <a:schemeClr val="bg1"/>
            </a:solidFill>
          </a:endParaRPr>
        </a:p>
      </dgm:t>
    </dgm:pt>
    <dgm:pt modelId="{89E15BA9-770F-4948-B8CD-8B74B9A4AE76}" type="parTrans" cxnId="{025BFAFA-5222-40C4-873E-C4083D2BF95C}">
      <dgm:prSet/>
      <dgm:spPr/>
      <dgm:t>
        <a:bodyPr/>
        <a:lstStyle/>
        <a:p>
          <a:endParaRPr lang="es-CL"/>
        </a:p>
      </dgm:t>
    </dgm:pt>
    <dgm:pt modelId="{F949A919-3C44-41B5-BB15-F11F2E3E86EE}" type="sibTrans" cxnId="{025BFAFA-5222-40C4-873E-C4083D2BF95C}">
      <dgm:prSet/>
      <dgm:spPr/>
      <dgm:t>
        <a:bodyPr/>
        <a:lstStyle/>
        <a:p>
          <a:endParaRPr lang="es-CL"/>
        </a:p>
      </dgm:t>
    </dgm:pt>
    <dgm:pt modelId="{BD3974A6-6758-453C-8D08-E0C495267CEF}" type="pres">
      <dgm:prSet presAssocID="{A3E61785-BDE2-404C-A1F6-DBD81111E0C7}" presName="linear" presStyleCnt="0">
        <dgm:presLayoutVars>
          <dgm:animLvl val="lvl"/>
          <dgm:resizeHandles val="exact"/>
        </dgm:presLayoutVars>
      </dgm:prSet>
      <dgm:spPr/>
    </dgm:pt>
    <dgm:pt modelId="{FA35E07E-8B5A-44DF-804C-FBE828E5E4C4}" type="pres">
      <dgm:prSet presAssocID="{FD0819C2-2999-435F-86A1-04DFC19FFAF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050594E8-8A78-4B92-8B8B-63CC00C2161B}" type="pres">
      <dgm:prSet presAssocID="{9B412F52-9861-49AA-B87D-2CB91BCE81A6}" presName="spacer" presStyleCnt="0"/>
      <dgm:spPr/>
    </dgm:pt>
    <dgm:pt modelId="{3B37E653-9EA3-4EA5-A951-8AE5E2913494}" type="pres">
      <dgm:prSet presAssocID="{E3F98F01-1FDF-40CC-A121-CB4D8FD6EF5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C00E454-7AA0-46F4-A248-55379BC3F69B}" type="pres">
      <dgm:prSet presAssocID="{3184329C-0E0A-47D3-94B0-1A50B3855C52}" presName="spacer" presStyleCnt="0"/>
      <dgm:spPr/>
    </dgm:pt>
    <dgm:pt modelId="{18500A90-5C52-422D-B437-CF132882DC72}" type="pres">
      <dgm:prSet presAssocID="{B600765C-BBD0-4D4F-A2F5-1F6BEA60997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A0F516E-DCAF-445C-B131-4A1FF71CCEA7}" type="pres">
      <dgm:prSet presAssocID="{767661E9-38E3-468D-8F67-F8C847B4AF3F}" presName="spacer" presStyleCnt="0"/>
      <dgm:spPr/>
    </dgm:pt>
    <dgm:pt modelId="{D21ABACE-FB2C-4747-8F6E-2CC36EC2DD92}" type="pres">
      <dgm:prSet presAssocID="{EFCC7440-E1DA-4228-9BF4-BD768B95AD8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7CC8C161-CA53-4119-8EE7-9AF75FAC1395}" type="pres">
      <dgm:prSet presAssocID="{DCF11776-8C7B-4DB4-9B2C-DEF42EDFBCED}" presName="spacer" presStyleCnt="0"/>
      <dgm:spPr/>
    </dgm:pt>
    <dgm:pt modelId="{6A1B0B4D-889E-4E83-99F8-CC20F7F5D1D0}" type="pres">
      <dgm:prSet presAssocID="{E536DE34-DEE3-492C-9D91-9E39C7FE0D0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AB1DA1A-C6C9-4AA4-A2E3-C2EE0E4F7898}" type="presOf" srcId="{E536DE34-DEE3-492C-9D91-9E39C7FE0D06}" destId="{6A1B0B4D-889E-4E83-99F8-CC20F7F5D1D0}" srcOrd="0" destOrd="0" presId="urn:microsoft.com/office/officeart/2005/8/layout/vList2"/>
    <dgm:cxn modelId="{AAD8D01D-1A60-4B6D-B685-C90E4E46017C}" type="presOf" srcId="{B600765C-BBD0-4D4F-A2F5-1F6BEA609972}" destId="{18500A90-5C52-422D-B437-CF132882DC72}" srcOrd="0" destOrd="0" presId="urn:microsoft.com/office/officeart/2005/8/layout/vList2"/>
    <dgm:cxn modelId="{6A3DE723-F880-4169-886D-6DFCA835F1BE}" srcId="{A3E61785-BDE2-404C-A1F6-DBD81111E0C7}" destId="{E3F98F01-1FDF-40CC-A121-CB4D8FD6EF50}" srcOrd="1" destOrd="0" parTransId="{57BA5AC7-7BDA-48E4-8EF0-0268F82568AC}" sibTransId="{3184329C-0E0A-47D3-94B0-1A50B3855C52}"/>
    <dgm:cxn modelId="{F3C69142-6AAA-444F-A3F6-CE6BE1524A72}" type="presOf" srcId="{E3F98F01-1FDF-40CC-A121-CB4D8FD6EF50}" destId="{3B37E653-9EA3-4EA5-A951-8AE5E2913494}" srcOrd="0" destOrd="0" presId="urn:microsoft.com/office/officeart/2005/8/layout/vList2"/>
    <dgm:cxn modelId="{F04DC663-3FCE-4B74-8B7B-C05F61D4999B}" type="presOf" srcId="{A3E61785-BDE2-404C-A1F6-DBD81111E0C7}" destId="{BD3974A6-6758-453C-8D08-E0C495267CEF}" srcOrd="0" destOrd="0" presId="urn:microsoft.com/office/officeart/2005/8/layout/vList2"/>
    <dgm:cxn modelId="{AE23B754-9F08-4064-86EF-3C22E38FFA74}" srcId="{A3E61785-BDE2-404C-A1F6-DBD81111E0C7}" destId="{B600765C-BBD0-4D4F-A2F5-1F6BEA609972}" srcOrd="2" destOrd="0" parTransId="{25CC70D4-4337-47D5-B0B9-11551C06817F}" sibTransId="{767661E9-38E3-468D-8F67-F8C847B4AF3F}"/>
    <dgm:cxn modelId="{B063588F-6DCD-4D53-9436-D9A2EF41F895}" srcId="{A3E61785-BDE2-404C-A1F6-DBD81111E0C7}" destId="{EFCC7440-E1DA-4228-9BF4-BD768B95AD8A}" srcOrd="3" destOrd="0" parTransId="{482F638C-6646-4559-B1F3-A44A167E58D8}" sibTransId="{DCF11776-8C7B-4DB4-9B2C-DEF42EDFBCED}"/>
    <dgm:cxn modelId="{A8383C9C-C881-496A-B234-30F195429A35}" type="presOf" srcId="{EFCC7440-E1DA-4228-9BF4-BD768B95AD8A}" destId="{D21ABACE-FB2C-4747-8F6E-2CC36EC2DD92}" srcOrd="0" destOrd="0" presId="urn:microsoft.com/office/officeart/2005/8/layout/vList2"/>
    <dgm:cxn modelId="{9E9879B9-3109-4103-A0E9-BDF01378BB39}" type="presOf" srcId="{FD0819C2-2999-435F-86A1-04DFC19FFAF2}" destId="{FA35E07E-8B5A-44DF-804C-FBE828E5E4C4}" srcOrd="0" destOrd="0" presId="urn:microsoft.com/office/officeart/2005/8/layout/vList2"/>
    <dgm:cxn modelId="{23EB9CE3-C7CC-4F5E-98F8-7A1C58A041C2}" srcId="{A3E61785-BDE2-404C-A1F6-DBD81111E0C7}" destId="{FD0819C2-2999-435F-86A1-04DFC19FFAF2}" srcOrd="0" destOrd="0" parTransId="{FA701BDD-BE38-4CA8-8E19-A4376F878A23}" sibTransId="{9B412F52-9861-49AA-B87D-2CB91BCE81A6}"/>
    <dgm:cxn modelId="{025BFAFA-5222-40C4-873E-C4083D2BF95C}" srcId="{A3E61785-BDE2-404C-A1F6-DBD81111E0C7}" destId="{E536DE34-DEE3-492C-9D91-9E39C7FE0D06}" srcOrd="4" destOrd="0" parTransId="{89E15BA9-770F-4948-B8CD-8B74B9A4AE76}" sibTransId="{F949A919-3C44-41B5-BB15-F11F2E3E86EE}"/>
    <dgm:cxn modelId="{780E8669-1164-4CEA-B714-535924381550}" type="presParOf" srcId="{BD3974A6-6758-453C-8D08-E0C495267CEF}" destId="{FA35E07E-8B5A-44DF-804C-FBE828E5E4C4}" srcOrd="0" destOrd="0" presId="urn:microsoft.com/office/officeart/2005/8/layout/vList2"/>
    <dgm:cxn modelId="{87E05AA4-37CC-4ABC-9C25-199D3CC7A01B}" type="presParOf" srcId="{BD3974A6-6758-453C-8D08-E0C495267CEF}" destId="{050594E8-8A78-4B92-8B8B-63CC00C2161B}" srcOrd="1" destOrd="0" presId="urn:microsoft.com/office/officeart/2005/8/layout/vList2"/>
    <dgm:cxn modelId="{1BD171AA-B594-46A1-AAFB-66E83932C7B5}" type="presParOf" srcId="{BD3974A6-6758-453C-8D08-E0C495267CEF}" destId="{3B37E653-9EA3-4EA5-A951-8AE5E2913494}" srcOrd="2" destOrd="0" presId="urn:microsoft.com/office/officeart/2005/8/layout/vList2"/>
    <dgm:cxn modelId="{9492D749-11EC-4AFA-A12B-B81DBBAE3434}" type="presParOf" srcId="{BD3974A6-6758-453C-8D08-E0C495267CEF}" destId="{0C00E454-7AA0-46F4-A248-55379BC3F69B}" srcOrd="3" destOrd="0" presId="urn:microsoft.com/office/officeart/2005/8/layout/vList2"/>
    <dgm:cxn modelId="{DD4E699F-87C4-4D45-9D00-443CD4C8263D}" type="presParOf" srcId="{BD3974A6-6758-453C-8D08-E0C495267CEF}" destId="{18500A90-5C52-422D-B437-CF132882DC72}" srcOrd="4" destOrd="0" presId="urn:microsoft.com/office/officeart/2005/8/layout/vList2"/>
    <dgm:cxn modelId="{716F8A7F-4BF6-484A-A282-ABD320C66E90}" type="presParOf" srcId="{BD3974A6-6758-453C-8D08-E0C495267CEF}" destId="{AA0F516E-DCAF-445C-B131-4A1FF71CCEA7}" srcOrd="5" destOrd="0" presId="urn:microsoft.com/office/officeart/2005/8/layout/vList2"/>
    <dgm:cxn modelId="{29DE0077-124B-4516-AF7E-2ABF77F3A395}" type="presParOf" srcId="{BD3974A6-6758-453C-8D08-E0C495267CEF}" destId="{D21ABACE-FB2C-4747-8F6E-2CC36EC2DD92}" srcOrd="6" destOrd="0" presId="urn:microsoft.com/office/officeart/2005/8/layout/vList2"/>
    <dgm:cxn modelId="{E720ECB5-6B95-4224-9747-7398DBA609CF}" type="presParOf" srcId="{BD3974A6-6758-453C-8D08-E0C495267CEF}" destId="{7CC8C161-CA53-4119-8EE7-9AF75FAC1395}" srcOrd="7" destOrd="0" presId="urn:microsoft.com/office/officeart/2005/8/layout/vList2"/>
    <dgm:cxn modelId="{933AEC79-B756-4A10-8AE9-5267A418605C}" type="presParOf" srcId="{BD3974A6-6758-453C-8D08-E0C495267CEF}" destId="{6A1B0B4D-889E-4E83-99F8-CC20F7F5D1D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35E07E-8B5A-44DF-804C-FBE828E5E4C4}">
      <dsp:nvSpPr>
        <dsp:cNvPr id="0" name=""/>
        <dsp:cNvSpPr/>
      </dsp:nvSpPr>
      <dsp:spPr>
        <a:xfrm>
          <a:off x="0" y="614263"/>
          <a:ext cx="5659966" cy="5171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300" kern="1200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https://bookdown.org/gboccardo/manual-ED-UCH/manejo-de-la-biblioteca-y-gestion-de-paquetes.html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25245" y="639508"/>
        <a:ext cx="5609476" cy="466650"/>
      </dsp:txXfrm>
    </dsp:sp>
    <dsp:sp modelId="{3B37E653-9EA3-4EA5-A951-8AE5E2913494}">
      <dsp:nvSpPr>
        <dsp:cNvPr id="0" name=""/>
        <dsp:cNvSpPr/>
      </dsp:nvSpPr>
      <dsp:spPr>
        <a:xfrm>
          <a:off x="0" y="1168844"/>
          <a:ext cx="5659966" cy="517140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300" kern="120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https://ggplot2.tidyverse.org</a:t>
          </a:r>
          <a:endParaRPr lang="en-US" sz="1300" kern="1200">
            <a:solidFill>
              <a:schemeClr val="bg1"/>
            </a:solidFill>
          </a:endParaRPr>
        </a:p>
      </dsp:txBody>
      <dsp:txXfrm>
        <a:off x="25245" y="1194089"/>
        <a:ext cx="5609476" cy="466650"/>
      </dsp:txXfrm>
    </dsp:sp>
    <dsp:sp modelId="{18500A90-5C52-422D-B437-CF132882DC72}">
      <dsp:nvSpPr>
        <dsp:cNvPr id="0" name=""/>
        <dsp:cNvSpPr/>
      </dsp:nvSpPr>
      <dsp:spPr>
        <a:xfrm>
          <a:off x="0" y="1723424"/>
          <a:ext cx="5659966" cy="51714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300" kern="1200">
              <a:solidFill>
                <a:schemeClr val="bg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https://genoplotr.r-forge.r-project.org/index.php</a:t>
          </a:r>
          <a:endParaRPr lang="en-US" sz="1300" kern="1200">
            <a:solidFill>
              <a:schemeClr val="bg1"/>
            </a:solidFill>
          </a:endParaRPr>
        </a:p>
      </dsp:txBody>
      <dsp:txXfrm>
        <a:off x="25245" y="1748669"/>
        <a:ext cx="5609476" cy="466650"/>
      </dsp:txXfrm>
    </dsp:sp>
    <dsp:sp modelId="{D21ABACE-FB2C-4747-8F6E-2CC36EC2DD92}">
      <dsp:nvSpPr>
        <dsp:cNvPr id="0" name=""/>
        <dsp:cNvSpPr/>
      </dsp:nvSpPr>
      <dsp:spPr>
        <a:xfrm>
          <a:off x="0" y="2278004"/>
          <a:ext cx="5659966" cy="517140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300" kern="1200" dirty="0">
              <a:solidFill>
                <a:schemeClr val="bg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https://www.r-grap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25245" y="2303249"/>
        <a:ext cx="5609476" cy="466650"/>
      </dsp:txXfrm>
    </dsp:sp>
    <dsp:sp modelId="{6A1B0B4D-889E-4E83-99F8-CC20F7F5D1D0}">
      <dsp:nvSpPr>
        <dsp:cNvPr id="0" name=""/>
        <dsp:cNvSpPr/>
      </dsp:nvSpPr>
      <dsp:spPr>
        <a:xfrm>
          <a:off x="0" y="2832584"/>
          <a:ext cx="5659966" cy="5171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300" kern="1200">
              <a:solidFill>
                <a:schemeClr val="bg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https://cran.r-project.org/web/packages/growthcurver/vignettes/Growthcurver-vignette.html</a:t>
          </a:r>
          <a:r>
            <a:rPr lang="es-ES_tradnl" sz="1300" kern="1200">
              <a:solidFill>
                <a:schemeClr val="bg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h-gallery</a:t>
          </a:r>
          <a:r>
            <a:rPr lang="es-ES_tradnl" sz="1300" kern="1200" dirty="0">
              <a:solidFill>
                <a:schemeClr val="bg1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.com/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25245" y="2857829"/>
        <a:ext cx="5609476" cy="4666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AFB30C-A5A6-4A0D-B443-1C1AFD46AC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9782025-E544-40F5-ADF3-429E6C453D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EBDF336-C803-4531-A8B7-BF4C01DC8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8BCFE1-1F48-4146-AF16-7B301C543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89FBF3-F95A-4358-BEED-64BF8BC41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43927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BF0170-4CED-471F-9F82-439B7988F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504DF0C-E767-4B64-BCB0-DB0DBC8DE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2B1B48-5997-431F-BFAE-B1AF8D61B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1033BF-2525-4699-BA89-558D3BEBD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8F8729-6040-4324-B355-C3183D470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6265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3F7E0EA-CDC0-47DA-A5B2-753AF89BC3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6200843-6638-4189-83CC-66B2733E7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67C100-EC2C-4542-B000-2E49FA339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266D47-7A00-4B8E-9F68-2109E2422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23CA11-141F-4EB4-8362-72DDF8E02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2071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5EF03C-138A-41E2-AAF5-BB9E94CA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360CDA-5F89-4500-B25F-D29B588D8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074C71-E7A8-444D-B38A-92A600549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147BF81-69E7-43E3-8F01-E678952C0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4517316-27A1-4345-B873-4DD5385B1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0535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707284-7A11-4615-996A-F1BC0B786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FEC879-A7BC-4510-875D-7EDB52C5F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F36387-AFF1-482D-97FC-F731E65A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23BB364-72A3-4991-A07B-2B623B256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DC0924-F212-439B-9AA8-7E5F4B008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30739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630BE1-BABD-4DE5-867D-0B948908A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DFB66A-65C3-4379-B17C-F0C4D729C4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CAC5D48-4E6A-406F-A97F-4711CB224A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EC22483-422B-4E82-B0E1-BEF02270C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2285346-1830-4510-B32C-C2CB385FF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EAC16F-E1FC-463C-AB21-DBC4CA7E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78416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5BADC4-67F5-4220-9F80-4411CD620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E3D74C4-C3ED-4E72-AC86-A6E92F592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B699CC2-5C00-4526-92B5-7A1757B0F4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C1F806-58C6-49A5-A30A-719C3B719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8586F65-55B8-4427-9056-BE2808B487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5A61D9D-D20C-4B96-A0FF-EC4BD1556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9C5B969-5D44-4F10-A17D-CBD76F820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43122FC-2F9D-46B3-B3D3-64D483AE6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7534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3C073B-C602-4AE2-8874-589118492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10D9FDD-CA39-409A-B5AF-FAB832BEE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844F40B-70C5-4007-B2E8-CE3D5E14E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FE40FC8-17D8-41ED-A706-2F484231A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70788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7999512-CA78-49FD-9F4B-6C8D46BD4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EEC86D8-EF40-4452-A461-BAE2A900E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C772644-1359-4EAD-A984-9B5949C5A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06736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1D17E0-86AB-4D71-9A60-837ADEF10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FF5990-E782-44A6-A6CB-B4E29DEE55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CAFF7A-097D-47F4-9BDD-7D8390B2BE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1B77B79-C600-4582-9328-E8A7489D4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A757E0-7C49-489A-83D7-37820768B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F96ED14-B3A0-4057-ADA1-5D8291F05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73665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424E79-E888-4223-977A-AB3F24D91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4DF504C-B3FE-4A5D-91D6-DCED298004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E686E6C-26D1-40EE-B9EA-1E824CC6A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A2800C8-0BE8-477A-AEB6-EB3219A6E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EF24627-ABC8-4FFB-A333-D567BE8C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9E47FC7-AAB5-4A82-9532-67D1CC317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26628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88AF476-90A3-4E97-9349-68B735CF2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CAA3A63-710B-4DAE-8FA0-A0134E20A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CB4406-C698-4805-8BC1-A812EE73F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52AE2-10DB-4AA3-B4B3-F564162CA249}" type="datetimeFigureOut">
              <a:rPr lang="es-CL" smtClean="0"/>
              <a:t>06-10-2021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625B5D-4213-4C79-8E2B-F122BB139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B778A15-59BC-4BFE-AEF7-11401EAD6C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2A1572-99D0-4942-8037-9A0D665DC73A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76845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ídeo 4" descr="Diagrama&#10;&#10;Descripción generada automáticamente">
            <a:extLst>
              <a:ext uri="{FF2B5EF4-FFF2-40B4-BE49-F238E27FC236}">
                <a16:creationId xmlns:a16="http://schemas.microsoft.com/office/drawing/2014/main" id="{E3E30033-ACFB-43E8-AD5C-61C0515433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234D5F-9EAD-D74C-B963-D825B21B70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_tradnl" sz="5200">
                <a:solidFill>
                  <a:srgbClr val="FFFFFF"/>
                </a:solidFill>
              </a:rPr>
              <a:t>Introducción a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5B12CF-9120-CF4C-BA58-024EB74B39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_tradnl">
                <a:solidFill>
                  <a:srgbClr val="FFFFFF"/>
                </a:solidFill>
              </a:rPr>
              <a:t>07/10/2021</a:t>
            </a:r>
          </a:p>
        </p:txBody>
      </p:sp>
    </p:spTree>
    <p:extLst>
      <p:ext uri="{BB962C8B-B14F-4D97-AF65-F5344CB8AC3E}">
        <p14:creationId xmlns:p14="http://schemas.microsoft.com/office/powerpoint/2010/main" val="3357503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0EC652C-DF80-40B9-9A50-997717750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053" y="1504461"/>
            <a:ext cx="6014185" cy="3849077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70C998FC-3EB2-4AAD-8A76-FA6DEC2E03B0}"/>
              </a:ext>
            </a:extLst>
          </p:cNvPr>
          <p:cNvSpPr txBox="1"/>
          <p:nvPr/>
        </p:nvSpPr>
        <p:spPr>
          <a:xfrm>
            <a:off x="102351" y="148471"/>
            <a:ext cx="6096000" cy="6709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##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##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Three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genes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##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## Load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library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&amp; data</a:t>
            </a: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library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genoPlotR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)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data("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three_genes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")</a:t>
            </a:r>
          </a:p>
          <a:p>
            <a:endParaRPr lang="es-CL" sz="10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##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Saving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data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##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Uncomment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the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two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commented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lines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if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you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wish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to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save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the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figures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##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on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your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desktop</a:t>
            </a: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imgPath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&lt;- "../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img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"</a:t>
            </a: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pdfPath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&lt;- "../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pdfs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"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#imgPath &lt;- "~/Desktop"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#pdfPath &lt;- "~/Desktop"</a:t>
            </a:r>
          </a:p>
          <a:p>
            <a:endParaRPr lang="es-CL" sz="10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## Color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scheme</a:t>
            </a:r>
            <a:endParaRPr lang="es-CL" sz="10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comparisons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[[1]]$col &lt;-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apply_color_scheme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(c(0.6, 0.4, 0.5), "grey")</a:t>
            </a:r>
          </a:p>
          <a:p>
            <a:endParaRPr lang="es-CL" sz="10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##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Tree</a:t>
            </a:r>
            <a:endParaRPr lang="es-CL" sz="10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names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&lt;- c("Huey", "Dewey", "Louie")</a:t>
            </a: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names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dna_segs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) &lt;-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names</a:t>
            </a:r>
            <a:endParaRPr lang="es-CL" sz="10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tree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&lt;- newick2phylog("(((Huey:4.2,Dewey:3.9):3.1,Louie:7.3):1);")</a:t>
            </a:r>
          </a:p>
          <a:p>
            <a:endParaRPr lang="es-CL" sz="10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##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Annotations</a:t>
            </a:r>
            <a:endParaRPr lang="es-CL" sz="10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mid_pos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&lt;-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middle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dna_segs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[[1]])</a:t>
            </a: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annot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&lt;-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annotation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(x1=c(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mid_pos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[1],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dna_segs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[[1]]$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end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[2]),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                    x2=c(NA,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dna_segs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[[1]]$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end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[3]),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                   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text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=c(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dna_segs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[[1]]$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name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[1], "region1"),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                   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rot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=c(30, 0), col=c("grey", "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black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"))</a:t>
            </a:r>
          </a:p>
          <a:p>
            <a:endParaRPr lang="es-CL" sz="10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##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Plots</a:t>
            </a:r>
            <a:endParaRPr lang="es-CL" sz="1000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png(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file.path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imgPath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, "three_genes.png"), h=150, w=500)</a:t>
            </a: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plot_gene_map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dna_segs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dna_segs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comparisons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comparisons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,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            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annotations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annot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annotation_height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=1.3,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            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tree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tree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tree_width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=2,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            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main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="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Comparison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of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Huey, Dewey and Louie")</a:t>
            </a: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dev.off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()</a:t>
            </a: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cairo_pdf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file.path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pdfPath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, "three_genes.pdf"), h=2, w=4)</a:t>
            </a: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plot_gene_map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dna_segs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dna_segs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comparisons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comparisons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,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            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annotations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annot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annotation_height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=1.3,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            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tree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tree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,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tree_width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=2,</a:t>
            </a:r>
          </a:p>
          <a:p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            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main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="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Comparison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of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 Huey, Dewey and Louie")</a:t>
            </a:r>
          </a:p>
          <a:p>
            <a:r>
              <a:rPr lang="es-CL" sz="1000" dirty="0" err="1">
                <a:solidFill>
                  <a:schemeClr val="bg2">
                    <a:lumMod val="90000"/>
                  </a:schemeClr>
                </a:solidFill>
              </a:rPr>
              <a:t>dev.off</a:t>
            </a:r>
            <a:r>
              <a:rPr lang="es-CL" sz="1000" dirty="0">
                <a:solidFill>
                  <a:schemeClr val="bg2">
                    <a:lumMod val="90000"/>
                  </a:schemeClr>
                </a:solidFill>
              </a:rPr>
              <a:t>()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5187B773-E400-4F4A-A036-1BFCD0E8D902}"/>
              </a:ext>
            </a:extLst>
          </p:cNvPr>
          <p:cNvSpPr txBox="1"/>
          <p:nvPr/>
        </p:nvSpPr>
        <p:spPr>
          <a:xfrm>
            <a:off x="6896100" y="65248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/>
              <a:t>https://genoplotr.r-forge.r-project.org/screenshots.php</a:t>
            </a:r>
          </a:p>
        </p:txBody>
      </p:sp>
    </p:spTree>
    <p:extLst>
      <p:ext uri="{BB962C8B-B14F-4D97-AF65-F5344CB8AC3E}">
        <p14:creationId xmlns:p14="http://schemas.microsoft.com/office/powerpoint/2010/main" val="2190374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381A1D56-777E-48E7-A24B-4C25532DA121}"/>
              </a:ext>
            </a:extLst>
          </p:cNvPr>
          <p:cNvGrpSpPr/>
          <p:nvPr/>
        </p:nvGrpSpPr>
        <p:grpSpPr>
          <a:xfrm>
            <a:off x="5411053" y="895257"/>
            <a:ext cx="6014186" cy="5067486"/>
            <a:chOff x="1021525" y="586985"/>
            <a:chExt cx="6312137" cy="5318536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17D57549-1219-48A5-93FF-9888E63FBA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21525" y="586985"/>
              <a:ext cx="3852134" cy="2206750"/>
            </a:xfrm>
            <a:prstGeom prst="rect">
              <a:avLst/>
            </a:prstGeom>
          </p:spPr>
        </p:pic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6BB74228-2732-44D0-BD1D-330264DCF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30618" y="3235365"/>
              <a:ext cx="5103044" cy="2670156"/>
            </a:xfrm>
            <a:prstGeom prst="rect">
              <a:avLst/>
            </a:prstGeom>
          </p:spPr>
        </p:pic>
        <p:sp>
          <p:nvSpPr>
            <p:cNvPr id="5" name="Forma libre: forma 4">
              <a:extLst>
                <a:ext uri="{FF2B5EF4-FFF2-40B4-BE49-F238E27FC236}">
                  <a16:creationId xmlns:a16="http://schemas.microsoft.com/office/drawing/2014/main" id="{BF76ED2B-9B34-4B8F-A421-A2F590C7A60C}"/>
                </a:ext>
              </a:extLst>
            </p:cNvPr>
            <p:cNvSpPr/>
            <p:nvPr/>
          </p:nvSpPr>
          <p:spPr>
            <a:xfrm>
              <a:off x="1327352" y="2654382"/>
              <a:ext cx="5987257" cy="644525"/>
            </a:xfrm>
            <a:custGeom>
              <a:avLst/>
              <a:gdLst>
                <a:gd name="connsiteX0" fmla="*/ 0 w 5994400"/>
                <a:gd name="connsiteY0" fmla="*/ 38100 h 679450"/>
                <a:gd name="connsiteX1" fmla="*/ 1212850 w 5994400"/>
                <a:gd name="connsiteY1" fmla="*/ 0 h 679450"/>
                <a:gd name="connsiteX2" fmla="*/ 5994400 w 5994400"/>
                <a:gd name="connsiteY2" fmla="*/ 654050 h 679450"/>
                <a:gd name="connsiteX3" fmla="*/ 990600 w 5994400"/>
                <a:gd name="connsiteY3" fmla="*/ 679450 h 679450"/>
                <a:gd name="connsiteX4" fmla="*/ 0 w 5994400"/>
                <a:gd name="connsiteY4" fmla="*/ 38100 h 679450"/>
                <a:gd name="connsiteX0" fmla="*/ 0 w 6027738"/>
                <a:gd name="connsiteY0" fmla="*/ 38100 h 682625"/>
                <a:gd name="connsiteX1" fmla="*/ 1212850 w 6027738"/>
                <a:gd name="connsiteY1" fmla="*/ 0 h 682625"/>
                <a:gd name="connsiteX2" fmla="*/ 6027738 w 6027738"/>
                <a:gd name="connsiteY2" fmla="*/ 682625 h 682625"/>
                <a:gd name="connsiteX3" fmla="*/ 990600 w 6027738"/>
                <a:gd name="connsiteY3" fmla="*/ 679450 h 682625"/>
                <a:gd name="connsiteX4" fmla="*/ 0 w 6027738"/>
                <a:gd name="connsiteY4" fmla="*/ 38100 h 682625"/>
                <a:gd name="connsiteX0" fmla="*/ 0 w 6027738"/>
                <a:gd name="connsiteY0" fmla="*/ 38100 h 682625"/>
                <a:gd name="connsiteX1" fmla="*/ 1212850 w 6027738"/>
                <a:gd name="connsiteY1" fmla="*/ 0 h 682625"/>
                <a:gd name="connsiteX2" fmla="*/ 6027738 w 6027738"/>
                <a:gd name="connsiteY2" fmla="*/ 682625 h 682625"/>
                <a:gd name="connsiteX3" fmla="*/ 990600 w 6027738"/>
                <a:gd name="connsiteY3" fmla="*/ 679450 h 682625"/>
                <a:gd name="connsiteX4" fmla="*/ 0 w 6027738"/>
                <a:gd name="connsiteY4" fmla="*/ 38100 h 682625"/>
                <a:gd name="connsiteX0" fmla="*/ 0 w 6027738"/>
                <a:gd name="connsiteY0" fmla="*/ 0 h 644525"/>
                <a:gd name="connsiteX1" fmla="*/ 1229519 w 6027738"/>
                <a:gd name="connsiteY1" fmla="*/ 4762 h 644525"/>
                <a:gd name="connsiteX2" fmla="*/ 6027738 w 6027738"/>
                <a:gd name="connsiteY2" fmla="*/ 644525 h 644525"/>
                <a:gd name="connsiteX3" fmla="*/ 990600 w 6027738"/>
                <a:gd name="connsiteY3" fmla="*/ 641350 h 644525"/>
                <a:gd name="connsiteX4" fmla="*/ 0 w 6027738"/>
                <a:gd name="connsiteY4" fmla="*/ 0 h 644525"/>
                <a:gd name="connsiteX0" fmla="*/ 0 w 5987257"/>
                <a:gd name="connsiteY0" fmla="*/ 0 h 644525"/>
                <a:gd name="connsiteX1" fmla="*/ 1189038 w 5987257"/>
                <a:gd name="connsiteY1" fmla="*/ 4762 h 644525"/>
                <a:gd name="connsiteX2" fmla="*/ 5987257 w 5987257"/>
                <a:gd name="connsiteY2" fmla="*/ 644525 h 644525"/>
                <a:gd name="connsiteX3" fmla="*/ 950119 w 5987257"/>
                <a:gd name="connsiteY3" fmla="*/ 641350 h 644525"/>
                <a:gd name="connsiteX4" fmla="*/ 0 w 5987257"/>
                <a:gd name="connsiteY4" fmla="*/ 0 h 6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87257" h="644525">
                  <a:moveTo>
                    <a:pt x="0" y="0"/>
                  </a:moveTo>
                  <a:lnTo>
                    <a:pt x="1189038" y="4762"/>
                  </a:lnTo>
                  <a:lnTo>
                    <a:pt x="5987257" y="644525"/>
                  </a:lnTo>
                  <a:lnTo>
                    <a:pt x="950119" y="6413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0FFD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</p:grpSp>
      <p:sp>
        <p:nvSpPr>
          <p:cNvPr id="10" name="CuadroTexto 9">
            <a:extLst>
              <a:ext uri="{FF2B5EF4-FFF2-40B4-BE49-F238E27FC236}">
                <a16:creationId xmlns:a16="http://schemas.microsoft.com/office/drawing/2014/main" id="{1FC034CD-6899-4103-A646-2FD9FF6ACC38}"/>
              </a:ext>
            </a:extLst>
          </p:cNvPr>
          <p:cNvSpPr txBox="1"/>
          <p:nvPr/>
        </p:nvSpPr>
        <p:spPr>
          <a:xfrm>
            <a:off x="554811" y="1612847"/>
            <a:ext cx="349119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 err="1">
                <a:solidFill>
                  <a:srgbClr val="00B0F0"/>
                </a:solidFill>
                <a:latin typeface="Consolas" panose="020B0609020204030204" pitchFamily="49" charset="0"/>
              </a:rPr>
              <a:t>blastn</a:t>
            </a:r>
            <a:r>
              <a:rPr lang="es-CL" sz="1400" dirty="0">
                <a:latin typeface="Consolas" panose="020B0609020204030204" pitchFamily="49" charset="0"/>
              </a:rPr>
              <a:t> </a:t>
            </a:r>
            <a:r>
              <a:rPr lang="es-CL" sz="1400" dirty="0">
                <a:solidFill>
                  <a:srgbClr val="FF0000"/>
                </a:solidFill>
                <a:latin typeface="Consolas" panose="020B0609020204030204" pitchFamily="49" charset="0"/>
              </a:rPr>
              <a:t>-</a:t>
            </a:r>
            <a:r>
              <a:rPr lang="es-CL" sz="1400" dirty="0" err="1">
                <a:solidFill>
                  <a:srgbClr val="FF0000"/>
                </a:solidFill>
                <a:latin typeface="Consolas" panose="020B0609020204030204" pitchFamily="49" charset="0"/>
              </a:rPr>
              <a:t>query</a:t>
            </a:r>
            <a:r>
              <a:rPr lang="es-CL" sz="1400" dirty="0">
                <a:latin typeface="Consolas" panose="020B0609020204030204" pitchFamily="49" charset="0"/>
              </a:rPr>
              <a:t> 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2A_Acidithiobacillus_ferrooxidans_ATCC_23270.fna </a:t>
            </a:r>
            <a:r>
              <a:rPr lang="es-CL" sz="1400" dirty="0">
                <a:solidFill>
                  <a:srgbClr val="00B050"/>
                </a:solidFill>
                <a:latin typeface="Consolas" panose="020B0609020204030204" pitchFamily="49" charset="0"/>
              </a:rPr>
              <a:t>-</a:t>
            </a:r>
            <a:r>
              <a:rPr lang="es-CL" sz="1400" dirty="0" err="1">
                <a:solidFill>
                  <a:srgbClr val="00B050"/>
                </a:solidFill>
                <a:latin typeface="Consolas" panose="020B0609020204030204" pitchFamily="49" charset="0"/>
              </a:rPr>
              <a:t>subject</a:t>
            </a:r>
            <a:r>
              <a:rPr lang="es-CL" sz="14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2A_Acidithiobacillus_ferrooxidans_ATCC_53993.fna</a:t>
            </a:r>
            <a:r>
              <a:rPr lang="es-CL" sz="1400" dirty="0">
                <a:latin typeface="Consolas" panose="020B0609020204030204" pitchFamily="49" charset="0"/>
              </a:rPr>
              <a:t> </a:t>
            </a:r>
            <a:r>
              <a:rPr lang="es-CL" sz="1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es-CL" sz="1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outfmt</a:t>
            </a:r>
            <a:r>
              <a:rPr lang="es-CL" sz="1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6</a:t>
            </a:r>
            <a:r>
              <a:rPr lang="es-CL" sz="1400" dirty="0">
                <a:latin typeface="Consolas" panose="020B0609020204030204" pitchFamily="49" charset="0"/>
              </a:rPr>
              <a:t> </a:t>
            </a:r>
            <a:r>
              <a:rPr lang="es-CL" sz="1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es-CL" sz="1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s-CL" sz="1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23270_53993.out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F0A19BC-74B6-4D64-8678-4BB3382D4F60}"/>
              </a:ext>
            </a:extLst>
          </p:cNvPr>
          <p:cNvSpPr txBox="1"/>
          <p:nvPr/>
        </p:nvSpPr>
        <p:spPr>
          <a:xfrm>
            <a:off x="717009" y="577190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b="1" dirty="0">
                <a:solidFill>
                  <a:schemeClr val="bg1">
                    <a:lumMod val="85000"/>
                  </a:schemeClr>
                </a:solidFill>
              </a:rPr>
              <a:t>https://github.com/fissotta/R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2D294E9-63DC-4E70-8172-AC8BC8C56602}"/>
              </a:ext>
            </a:extLst>
          </p:cNvPr>
          <p:cNvSpPr txBox="1"/>
          <p:nvPr/>
        </p:nvSpPr>
        <p:spPr>
          <a:xfrm>
            <a:off x="7978" y="20686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2400" b="1" dirty="0" err="1">
                <a:solidFill>
                  <a:schemeClr val="bg1">
                    <a:lumMod val="85000"/>
                  </a:schemeClr>
                </a:solidFill>
              </a:rPr>
              <a:t>Synteny</a:t>
            </a:r>
            <a:endParaRPr lang="es-CL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28F4A73-E671-4510-8024-1B6D7DC4C534}"/>
              </a:ext>
            </a:extLst>
          </p:cNvPr>
          <p:cNvSpPr txBox="1"/>
          <p:nvPr/>
        </p:nvSpPr>
        <p:spPr>
          <a:xfrm>
            <a:off x="1636950" y="6141236"/>
            <a:ext cx="40654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 err="1">
                <a:solidFill>
                  <a:schemeClr val="bg1">
                    <a:lumMod val="85000"/>
                  </a:schemeClr>
                </a:solidFill>
              </a:rPr>
              <a:t>Synteny</a:t>
            </a:r>
            <a:endParaRPr lang="es-CL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223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D259773-A42A-405A-BE70-EA4AB934F6F3}"/>
              </a:ext>
            </a:extLst>
          </p:cNvPr>
          <p:cNvSpPr txBox="1"/>
          <p:nvPr/>
        </p:nvSpPr>
        <p:spPr>
          <a:xfrm>
            <a:off x="717009" y="577190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b="1" dirty="0">
                <a:solidFill>
                  <a:schemeClr val="bg1">
                    <a:lumMod val="85000"/>
                  </a:schemeClr>
                </a:solidFill>
              </a:rPr>
              <a:t>https://github.com/fissotta/R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8DE8A79-51E0-44EB-B058-12D3191858B0}"/>
              </a:ext>
            </a:extLst>
          </p:cNvPr>
          <p:cNvSpPr txBox="1"/>
          <p:nvPr/>
        </p:nvSpPr>
        <p:spPr>
          <a:xfrm>
            <a:off x="7978" y="20686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2400" b="1" dirty="0" err="1">
                <a:solidFill>
                  <a:schemeClr val="bg1">
                    <a:lumMod val="85000"/>
                  </a:schemeClr>
                </a:solidFill>
              </a:rPr>
              <a:t>Growthcurver</a:t>
            </a:r>
            <a:endParaRPr lang="es-CL" sz="2400" b="1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9" name="Imagen 8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788541BC-39C4-4405-978B-8162512A39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195" y="716764"/>
            <a:ext cx="6096000" cy="3444028"/>
          </a:xfrm>
          <a:prstGeom prst="rect">
            <a:avLst/>
          </a:prstGeom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F9C1CEB1-D157-476F-851C-BC295A41FB7A}"/>
              </a:ext>
            </a:extLst>
          </p:cNvPr>
          <p:cNvSpPr txBox="1"/>
          <p:nvPr/>
        </p:nvSpPr>
        <p:spPr>
          <a:xfrm>
            <a:off x="5555085" y="4251384"/>
            <a:ext cx="614082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Fit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data </a:t>
            </a:r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to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K / (1 + ((K - N0) / N0) * </a:t>
            </a:r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exp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(-r * t)): </a:t>
            </a:r>
          </a:p>
          <a:p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 	</a:t>
            </a:r>
          </a:p>
          <a:p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	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K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	  	</a:t>
            </a:r>
            <a:r>
              <a:rPr lang="es-CL" sz="1400" dirty="0">
                <a:solidFill>
                  <a:srgbClr val="00B0F0"/>
                </a:solidFill>
                <a:latin typeface="Consolas" panose="020B0609020204030204" pitchFamily="49" charset="0"/>
              </a:rPr>
              <a:t>N0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		</a:t>
            </a:r>
            <a:r>
              <a:rPr lang="es-CL" sz="1400" dirty="0">
                <a:solidFill>
                  <a:srgbClr val="FF0000"/>
                </a:solidFill>
                <a:latin typeface="Consolas" panose="020B0609020204030204" pitchFamily="49" charset="0"/>
              </a:rPr>
              <a:t>r</a:t>
            </a:r>
          </a:p>
          <a:p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 val:	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9833523047143.87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	</a:t>
            </a:r>
            <a:r>
              <a:rPr lang="es-CL" sz="1400" dirty="0">
                <a:solidFill>
                  <a:srgbClr val="00B0F0"/>
                </a:solidFill>
                <a:latin typeface="Consolas" panose="020B0609020204030204" pitchFamily="49" charset="0"/>
              </a:rPr>
              <a:t>451326.384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	</a:t>
            </a:r>
            <a:r>
              <a:rPr lang="es-CL" sz="1400" dirty="0">
                <a:solidFill>
                  <a:srgbClr val="FF0000"/>
                </a:solidFill>
                <a:latin typeface="Consolas" panose="020B0609020204030204" pitchFamily="49" charset="0"/>
              </a:rPr>
              <a:t>0.014</a:t>
            </a:r>
          </a:p>
          <a:p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 Residual standard error: 1473391 </a:t>
            </a:r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on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3 </a:t>
            </a:r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degrees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of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freedom</a:t>
            </a:r>
            <a:endParaRPr lang="es-CL" sz="1400" dirty="0">
              <a:solidFill>
                <a:srgbClr val="080E19"/>
              </a:solidFill>
              <a:latin typeface="Consolas" panose="020B0609020204030204" pitchFamily="49" charset="0"/>
            </a:endParaRPr>
          </a:p>
          <a:p>
            <a:endParaRPr lang="es-CL" sz="1400" dirty="0">
              <a:solidFill>
                <a:srgbClr val="080E19"/>
              </a:solidFill>
              <a:latin typeface="Consolas" panose="020B0609020204030204" pitchFamily="49" charset="0"/>
            </a:endParaRPr>
          </a:p>
          <a:p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Other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useful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metrics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 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DT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	1 / DT	</a:t>
            </a:r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auc_l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		</a:t>
            </a:r>
            <a:r>
              <a:rPr lang="es-CL" sz="1400" dirty="0" err="1">
                <a:solidFill>
                  <a:srgbClr val="080E19"/>
                </a:solidFill>
                <a:latin typeface="Consolas" panose="020B0609020204030204" pitchFamily="49" charset="0"/>
              </a:rPr>
              <a:t>auc_e</a:t>
            </a:r>
            <a:endParaRPr lang="es-CL" sz="1400" dirty="0">
              <a:solidFill>
                <a:srgbClr val="080E19"/>
              </a:solidFill>
              <a:latin typeface="Consolas" panose="020B0609020204030204" pitchFamily="49" charset="0"/>
            </a:endParaRPr>
          </a:p>
          <a:p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  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49.07</a:t>
            </a:r>
            <a:r>
              <a:rPr lang="es-CL" sz="1400" dirty="0">
                <a:solidFill>
                  <a:srgbClr val="080E19"/>
                </a:solidFill>
                <a:latin typeface="Consolas" panose="020B0609020204030204" pitchFamily="49" charset="0"/>
              </a:rPr>
              <a:t>	2e-02	310950761.96	3e+08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4A8179A8-5196-4B81-8A5F-40363A520BBB}"/>
              </a:ext>
            </a:extLst>
          </p:cNvPr>
          <p:cNvSpPr txBox="1"/>
          <p:nvPr/>
        </p:nvSpPr>
        <p:spPr>
          <a:xfrm>
            <a:off x="1636950" y="6141236"/>
            <a:ext cx="40654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>
                <a:solidFill>
                  <a:schemeClr val="bg1">
                    <a:lumMod val="85000"/>
                  </a:schemeClr>
                </a:solidFill>
              </a:rPr>
              <a:t>GROWTH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A6A7D434-075E-427E-80BE-B0309E6A8A81}"/>
              </a:ext>
            </a:extLst>
          </p:cNvPr>
          <p:cNvSpPr txBox="1"/>
          <p:nvPr/>
        </p:nvSpPr>
        <p:spPr>
          <a:xfrm>
            <a:off x="349594" y="771764"/>
            <a:ext cx="413888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400" dirty="0" err="1">
                <a:solidFill>
                  <a:srgbClr val="FFC000"/>
                </a:solidFill>
                <a:latin typeface="Consolas" panose="020B0609020204030204" pitchFamily="49" charset="0"/>
              </a:rPr>
              <a:t>Carrying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FFC000"/>
                </a:solidFill>
                <a:latin typeface="Consolas" panose="020B0609020204030204" pitchFamily="49" charset="0"/>
              </a:rPr>
              <a:t>capacity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 (k)</a:t>
            </a:r>
          </a:p>
          <a:p>
            <a:r>
              <a:rPr lang="es-CL" sz="1400" dirty="0" err="1">
                <a:solidFill>
                  <a:srgbClr val="FFC000"/>
                </a:solidFill>
                <a:latin typeface="Consolas" panose="020B0609020204030204" pitchFamily="49" charset="0"/>
              </a:rPr>
              <a:t>The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FFC000"/>
                </a:solidFill>
                <a:latin typeface="Consolas" panose="020B0609020204030204" pitchFamily="49" charset="0"/>
              </a:rPr>
              <a:t>maximum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FFC000"/>
                </a:solidFill>
                <a:latin typeface="Consolas" panose="020B0609020204030204" pitchFamily="49" charset="0"/>
              </a:rPr>
              <a:t>possible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FFC000"/>
                </a:solidFill>
                <a:latin typeface="Consolas" panose="020B0609020204030204" pitchFamily="49" charset="0"/>
              </a:rPr>
              <a:t>population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FFC000"/>
                </a:solidFill>
                <a:latin typeface="Consolas" panose="020B0609020204030204" pitchFamily="49" charset="0"/>
              </a:rPr>
              <a:t>size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 in a particular </a:t>
            </a:r>
            <a:r>
              <a:rPr lang="es-CL" sz="1400" dirty="0" err="1">
                <a:solidFill>
                  <a:srgbClr val="FFC000"/>
                </a:solidFill>
                <a:latin typeface="Consolas" panose="020B0609020204030204" pitchFamily="49" charset="0"/>
              </a:rPr>
              <a:t>environment</a:t>
            </a:r>
            <a:endParaRPr lang="es-CL" sz="1400" dirty="0">
              <a:solidFill>
                <a:srgbClr val="FFC000"/>
              </a:solidFill>
              <a:latin typeface="Consolas" panose="020B0609020204030204" pitchFamily="49" charset="0"/>
            </a:endParaRPr>
          </a:p>
          <a:p>
            <a:endParaRPr lang="es-CL" sz="1400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es-CL" sz="1400" dirty="0">
                <a:solidFill>
                  <a:srgbClr val="00B0F0"/>
                </a:solidFill>
                <a:latin typeface="Consolas" panose="020B0609020204030204" pitchFamily="49" charset="0"/>
              </a:rPr>
              <a:t>Log </a:t>
            </a:r>
            <a:r>
              <a:rPr lang="es-CL" sz="1400" dirty="0" err="1">
                <a:solidFill>
                  <a:srgbClr val="00B0F0"/>
                </a:solidFill>
                <a:latin typeface="Consolas" panose="020B0609020204030204" pitchFamily="49" charset="0"/>
              </a:rPr>
              <a:t>initial</a:t>
            </a:r>
            <a:r>
              <a:rPr lang="es-CL" sz="1400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00B0F0"/>
                </a:solidFill>
                <a:latin typeface="Consolas" panose="020B0609020204030204" pitchFamily="49" charset="0"/>
              </a:rPr>
              <a:t>population</a:t>
            </a:r>
            <a:r>
              <a:rPr lang="es-CL" sz="1400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00B0F0"/>
                </a:solidFill>
                <a:latin typeface="Consolas" panose="020B0609020204030204" pitchFamily="49" charset="0"/>
              </a:rPr>
              <a:t>size</a:t>
            </a:r>
            <a:r>
              <a:rPr lang="es-CL" sz="1400" dirty="0">
                <a:solidFill>
                  <a:srgbClr val="00B0F0"/>
                </a:solidFill>
                <a:latin typeface="Consolas" panose="020B0609020204030204" pitchFamily="49" charset="0"/>
              </a:rPr>
              <a:t> (N0)</a:t>
            </a:r>
          </a:p>
          <a:p>
            <a:endParaRPr lang="es-CL" sz="1400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es-CL" sz="1400" dirty="0" err="1">
                <a:solidFill>
                  <a:srgbClr val="FF0000"/>
                </a:solidFill>
                <a:latin typeface="Consolas" panose="020B0609020204030204" pitchFamily="49" charset="0"/>
              </a:rPr>
              <a:t>Growth</a:t>
            </a:r>
            <a:r>
              <a:rPr lang="es-CL" sz="14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rgbClr val="FF0000"/>
                </a:solidFill>
                <a:latin typeface="Consolas" panose="020B0609020204030204" pitchFamily="49" charset="0"/>
              </a:rPr>
              <a:t>rate</a:t>
            </a:r>
            <a:r>
              <a:rPr lang="es-CL" sz="1400" dirty="0">
                <a:solidFill>
                  <a:srgbClr val="FF0000"/>
                </a:solidFill>
                <a:latin typeface="Consolas" panose="020B0609020204030204" pitchFamily="49" charset="0"/>
              </a:rPr>
              <a:t> (r)</a:t>
            </a:r>
          </a:p>
          <a:p>
            <a:endParaRPr lang="es-CL" sz="1400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es-CL" sz="1400" dirty="0" err="1">
                <a:solidFill>
                  <a:srgbClr val="FFC000"/>
                </a:solidFill>
                <a:latin typeface="Consolas" panose="020B0609020204030204" pitchFamily="49" charset="0"/>
              </a:rPr>
              <a:t>Doubling</a:t>
            </a:r>
            <a:r>
              <a:rPr lang="es-CL" sz="1400" dirty="0">
                <a:solidFill>
                  <a:srgbClr val="FFC000"/>
                </a:solidFill>
                <a:latin typeface="Consolas" panose="020B0609020204030204" pitchFamily="49" charset="0"/>
              </a:rPr>
              <a:t> time (DT)</a:t>
            </a:r>
          </a:p>
          <a:p>
            <a:r>
              <a:rPr lang="en-US" sz="1400" dirty="0">
                <a:solidFill>
                  <a:srgbClr val="FFC000"/>
                </a:solidFill>
                <a:latin typeface="Consolas" panose="020B0609020204030204" pitchFamily="49" charset="0"/>
              </a:rPr>
              <a:t>also called the generation time, of a population is the time it takes for the number of individuals (or the absorbance reading) to double.</a:t>
            </a:r>
            <a:endParaRPr lang="es-CL" sz="1400" dirty="0">
              <a:solidFill>
                <a:srgbClr val="FFC000"/>
              </a:solidFill>
              <a:latin typeface="Consolas" panose="020B0609020204030204" pitchFamily="49" charset="0"/>
            </a:endParaRPr>
          </a:p>
          <a:p>
            <a:endParaRPr lang="es-CL" sz="14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s-CL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Area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under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the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logistic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curve (</a:t>
            </a:r>
            <a:r>
              <a:rPr lang="es-CL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auc_l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endParaRPr lang="es-CL" sz="14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  <a:p>
            <a:r>
              <a:rPr lang="es-CL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Empirical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area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under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s-CL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the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 curve (</a:t>
            </a:r>
            <a:r>
              <a:rPr lang="es-CL" sz="14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auc_e</a:t>
            </a:r>
            <a:r>
              <a:rPr lang="es-CL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provides a metric (the logistic AUC) that integrates information from the logistic parameters (k, r, and N 0).</a:t>
            </a:r>
            <a:endParaRPr lang="es-CL" sz="14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9262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5717A3B-8313-4E50-929A-C4892C5524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0" r="39022" b="-2"/>
          <a:stretch/>
        </p:blipFill>
        <p:spPr>
          <a:xfrm>
            <a:off x="0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B8DD936-FF62-4ABC-A8AA-2143C20538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3068026"/>
              </p:ext>
            </p:extLst>
          </p:nvPr>
        </p:nvGraphicFramePr>
        <p:xfrm>
          <a:off x="6341534" y="-181769"/>
          <a:ext cx="5659966" cy="3963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83EAEF8B-DC8D-4823-8DAF-3C6E727D2961}"/>
              </a:ext>
            </a:extLst>
          </p:cNvPr>
          <p:cNvSpPr/>
          <p:nvPr/>
        </p:nvSpPr>
        <p:spPr>
          <a:xfrm>
            <a:off x="1358900" y="2476500"/>
            <a:ext cx="3009900" cy="965200"/>
          </a:xfrm>
          <a:prstGeom prst="round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21BCDF-A451-304C-B8D3-4570ABF5D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700" y="1800225"/>
            <a:ext cx="5291663" cy="1628775"/>
          </a:xfrm>
        </p:spPr>
        <p:txBody>
          <a:bodyPr anchor="b">
            <a:normAutofit/>
          </a:bodyPr>
          <a:lstStyle/>
          <a:p>
            <a:r>
              <a:rPr lang="es-ES_tradnl" sz="6000" b="1" dirty="0">
                <a:solidFill>
                  <a:schemeClr val="bg1"/>
                </a:solidFill>
              </a:rPr>
              <a:t>Recursos</a:t>
            </a:r>
          </a:p>
        </p:txBody>
      </p:sp>
    </p:spTree>
    <p:extLst>
      <p:ext uri="{BB962C8B-B14F-4D97-AF65-F5344CB8AC3E}">
        <p14:creationId xmlns:p14="http://schemas.microsoft.com/office/powerpoint/2010/main" val="39120769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703</Words>
  <Application>Microsoft Office PowerPoint</Application>
  <PresentationFormat>Panorámica</PresentationFormat>
  <Paragraphs>82</Paragraphs>
  <Slides>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Consolas</vt:lpstr>
      <vt:lpstr>Tema de Office</vt:lpstr>
      <vt:lpstr>Introducción a R</vt:lpstr>
      <vt:lpstr>Presentación de PowerPoint</vt:lpstr>
      <vt:lpstr>Presentación de PowerPoint</vt:lpstr>
      <vt:lpstr>Presentación de PowerPoint</vt:lpstr>
      <vt:lpstr>Recursos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R</dc:title>
  <dc:creator>ISSOTTA CONTARDO, FRANCISCO</dc:creator>
  <cp:lastModifiedBy>ISSOTTA CONTARDO, FRANCISCO</cp:lastModifiedBy>
  <cp:revision>15</cp:revision>
  <dcterms:created xsi:type="dcterms:W3CDTF">2021-10-04T13:26:28Z</dcterms:created>
  <dcterms:modified xsi:type="dcterms:W3CDTF">2021-10-07T01:05:38Z</dcterms:modified>
</cp:coreProperties>
</file>

<file path=docProps/thumbnail.jpeg>
</file>